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9"/>
  </p:notesMasterIdLst>
  <p:sldIdLst>
    <p:sldId id="587" r:id="rId2"/>
    <p:sldId id="588" r:id="rId3"/>
    <p:sldId id="1029" r:id="rId4"/>
    <p:sldId id="1028" r:id="rId5"/>
    <p:sldId id="1012" r:id="rId6"/>
    <p:sldId id="1013" r:id="rId7"/>
    <p:sldId id="1014" r:id="rId8"/>
    <p:sldId id="1015" r:id="rId9"/>
    <p:sldId id="1017" r:id="rId10"/>
    <p:sldId id="1018" r:id="rId11"/>
    <p:sldId id="1019" r:id="rId12"/>
    <p:sldId id="1031" r:id="rId13"/>
    <p:sldId id="1030" r:id="rId14"/>
    <p:sldId id="1007" r:id="rId15"/>
    <p:sldId id="1008" r:id="rId16"/>
    <p:sldId id="1009" r:id="rId17"/>
    <p:sldId id="975" r:id="rId18"/>
    <p:sldId id="1010" r:id="rId19"/>
    <p:sldId id="1011" r:id="rId20"/>
    <p:sldId id="989" r:id="rId21"/>
    <p:sldId id="990" r:id="rId22"/>
    <p:sldId id="996" r:id="rId23"/>
    <p:sldId id="1000" r:id="rId24"/>
    <p:sldId id="1001" r:id="rId25"/>
    <p:sldId id="985" r:id="rId26"/>
    <p:sldId id="1033" r:id="rId27"/>
    <p:sldId id="1038" r:id="rId28"/>
    <p:sldId id="1032" r:id="rId29"/>
    <p:sldId id="900" r:id="rId30"/>
    <p:sldId id="901" r:id="rId31"/>
    <p:sldId id="902" r:id="rId32"/>
    <p:sldId id="903" r:id="rId33"/>
    <p:sldId id="1037" r:id="rId34"/>
    <p:sldId id="1035" r:id="rId35"/>
    <p:sldId id="1039" r:id="rId36"/>
    <p:sldId id="896" r:id="rId37"/>
    <p:sldId id="1036" r:id="rId3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90000"/>
    <a:srgbClr val="00A001"/>
    <a:srgbClr val="DCB22D"/>
    <a:srgbClr val="A5A500"/>
    <a:srgbClr val="2E5D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96" autoAdjust="0"/>
    <p:restoredTop sz="94584" autoAdjust="0"/>
  </p:normalViewPr>
  <p:slideViewPr>
    <p:cSldViewPr snapToGrid="0" snapToObjects="1">
      <p:cViewPr varScale="1">
        <p:scale>
          <a:sx n="54" d="100"/>
          <a:sy n="54" d="100"/>
        </p:scale>
        <p:origin x="842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1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fld id="{FB892759-B19F-4024-A57D-FA06586D2ADA}" type="datetimeFigureOut">
              <a:rPr lang="en-US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fld id="{7F1B438A-8382-4C2F-B914-1C46418E14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675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1B438A-8382-4C2F-B914-1C46418E14D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331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Aim: to quantify the week to week variability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1B438A-8382-4C2F-B914-1C46418E14D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52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Aim: to quantify the week to week variability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1B438A-8382-4C2F-B914-1C46418E14D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631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731521" y="4560570"/>
            <a:ext cx="5852159" cy="4320540"/>
          </a:xfrm>
          <a:prstGeom prst="rect">
            <a:avLst/>
          </a:prstGeom>
        </p:spPr>
        <p:txBody>
          <a:bodyPr lIns="96645" tIns="96645" rIns="96645" bIns="9664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Give some background on</a:t>
            </a:r>
            <a:r>
              <a:rPr lang="en-US" baseline="0" dirty="0"/>
              <a:t> NHANES, day of the week and the time of the day;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3971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things about representing</a:t>
            </a:r>
            <a:r>
              <a:rPr lang="en-US" baseline="0" dirty="0"/>
              <a:t> in terms of the basis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1B438A-8382-4C2F-B914-1C46418E14D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972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8BEE8-8A04-4346-910F-9263CA63D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C3699-6D21-4FF6-93D7-F13E9A6BA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80C85-E82E-4EBA-86BE-06515437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B7E7FE-B1C6-495D-B7A4-DF3C77E6BA04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19E81-2C07-4358-8EB6-5CB16BD5C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7B15E-5427-4738-B862-1AD5E67F6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1E4D2F-6BB1-4C1F-9E6A-F3213442036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27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7B485-E856-4A42-8FAD-6371BFB18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F52585-9E26-4BE5-8D0F-907EA0BE9A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7CD44-BE46-4585-9A73-B9484A682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ABCA0EE-E858-4B2E-BF20-53D35941F0C9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380FA-9479-49B4-BF8D-CE77C7B26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CAAA1-CD83-4F77-9756-6AB4A3D75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5759AE8-0B3B-4913-A0A5-15D3CCC506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72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8DAA8A-1A09-4820-8D4D-0AA4C93A42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426855-8D1A-4F54-BC2B-3DE5F99DF6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C88D3-806C-4D90-BCC3-CBC825643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81A9D06-40D5-4E29-94A7-748B5BB47904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B3837-6402-4756-ADBB-2B81F1B17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078D7-78AE-40F7-BE2A-B43B111DA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D0961F2-F889-4656-B5AF-C3167D612DC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746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FBC22-3512-4811-9781-7532055A9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93F81-AEF1-4D64-A617-C7A645367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01E12-571E-44D8-9CC7-4823495EC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E342100-318B-44A0-AE5C-B51852628682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BC35E-D5C6-4E01-B0C1-289094604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0F980-3330-4CD2-A5AA-80B2B1818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FAE28D-2B13-416A-9D04-E129CFB6968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53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265BF-44CA-4213-B5C6-3A3F9D133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89B34-96BC-48D7-B1D0-C3BE98C61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13F6A-04D8-4EC0-A337-E4716F2F8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F53F529-D2BC-4B93-82B9-535C3646EAC7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2BB52-297C-4ECC-B1AC-C6CEF987B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3B92E-DE28-4E35-95DC-EF8A23E8E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4ECFFD-9CD9-4519-BBEA-009C2192625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259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88F7E-1A93-4D24-80B9-C638B7183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5209C-C656-4AFD-9D65-12751D4796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1DAFD-88BE-4BB8-98F0-A5BFBAE084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12AA6-1730-458E-A5C6-BC7C86469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0C4ABB0-ACEE-4DB5-B3E6-CA9D21471A0F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15106C-111F-4B12-BB60-A84937FA8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A1E82-89D7-4B81-B4DE-D9ABDD445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A9397A-4A20-4AC0-B223-B19B82E84EE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8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1B441-3B97-46C5-A240-B11FE72EF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DA2BF-8C6C-440D-A065-6461A2ED8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4C37E8-6B0A-4188-B3E5-1E3CD0E75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E88A38-48CB-425E-8DCC-9275801E87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B22026-84D0-458B-A887-EC3BFCF3E8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E567B1-5804-4665-882B-18BD22DE7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CEBB2D6-7DA9-460D-8B69-B4F173BBB0CF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53DAF2-ABE7-4271-B98D-D09C60F98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B6CB04-9854-44C3-9AFF-088E82CF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DA7E91-03C6-4A25-8679-FCA2ED08C58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765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D068E-35A2-490A-BEF5-6AE4C6EDA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194C5B-5584-462A-B457-FAAE24861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FF950A-BB8C-4578-B183-045925419271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D721C-100F-4C3B-BB8D-FF01EDBC6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887CB6-D7EF-40CB-8495-EAD2EF0D3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0C6A15-3833-4CC6-8577-8A893E77D65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35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C9EC66-F1D6-4A43-8E44-640577721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5F94E1F-DCDC-4BC2-AEAB-FCE64D8C34B2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3614ED-5FE1-49F8-AB33-5C3DF26F0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8878D5-F4F0-4BAF-ADD8-D0990FA37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822DC25-A11B-44EC-B747-3DD9B4EEACE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30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146CC-2686-49C2-AB19-276E44C79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2C6B0-181B-47D6-9CDD-3C7EC0403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4EED0-745F-4273-8EFC-19BDC4C6A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8EB54-3FC9-4F91-82F9-2F6297276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FAF0870-377A-43D4-BF3C-FF29D45CC7B3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7BB6F7-08C9-44E6-A760-157AF800E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951F0-D289-421B-85B6-3530C4DA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7BEA28A-1AE0-485C-8A7D-FEA18F59C01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675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46C3D-D2D1-4C1F-AAEB-7D3517333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997D03-4822-4DFD-8BF1-F594089870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12C691-47F5-4B42-A88E-6B3F7476B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C87F59-39BC-4427-9330-F3DDA12E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173223D-F9AC-4084-AB50-7418EE300D9D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3710BF-8CC9-4042-918A-D95144126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9C9CB-9652-406B-A44E-0758F68F0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9C05F4-1D23-4424-8ADF-74254EB98E2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13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D20679-E053-4331-BEE7-437A6B21D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62621-9BFC-476A-9AE3-3CBD3CF15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AD18D-9BF5-4252-862C-BC45491A2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1B62A21-2410-46CA-B580-6B5CBD18620C}" type="datetimeFigureOut">
              <a:rPr lang="en-US" smtClean="0"/>
              <a:pPr>
                <a:defRPr/>
              </a:pPr>
              <a:t>7/27/2019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0DF2E-00DD-4E01-98E6-89EA0691A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14A64-A2A2-4DC8-AB62-743AE41E0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8AA4AC6-D1C9-4587-9609-F36B9D5204B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83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ctrTitle"/>
          </p:nvPr>
        </p:nvSpPr>
        <p:spPr>
          <a:xfrm>
            <a:off x="76200" y="862807"/>
            <a:ext cx="8823325" cy="1470025"/>
          </a:xfrm>
        </p:spPr>
        <p:txBody>
          <a:bodyPr/>
          <a:lstStyle/>
          <a:p>
            <a:pPr eaLnBrk="1" hangingPunct="1"/>
            <a:r>
              <a:rPr lang="en-US" sz="2800" b="1" dirty="0"/>
              <a:t>Wearables: other functional approaches</a:t>
            </a:r>
            <a:endParaRPr lang="en-US" altLang="en-US" sz="2800" b="1" dirty="0"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663" y="2734195"/>
            <a:ext cx="6400800" cy="498103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000" dirty="0">
                <a:solidFill>
                  <a:srgbClr val="4F81BD"/>
                </a:solidFill>
                <a:latin typeface="+mj-lt"/>
                <a:cs typeface="Cambria"/>
              </a:rPr>
              <a:t>JSM 2019</a:t>
            </a:r>
          </a:p>
        </p:txBody>
      </p:sp>
      <p:sp>
        <p:nvSpPr>
          <p:cNvPr id="3076" name="TextBox 4"/>
          <p:cNvSpPr txBox="1">
            <a:spLocks noChangeArrowheads="1"/>
          </p:cNvSpPr>
          <p:nvPr/>
        </p:nvSpPr>
        <p:spPr bwMode="auto">
          <a:xfrm>
            <a:off x="1716088" y="6284913"/>
            <a:ext cx="1841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pic>
        <p:nvPicPr>
          <p:cNvPr id="3077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56" y="5252484"/>
            <a:ext cx="3192463" cy="1055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4675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24CACF-6936-4A69-B445-B9664D28C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60" y="669851"/>
            <a:ext cx="8833140" cy="492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76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452B10-A3F1-4296-A126-54C144926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19" y="813390"/>
            <a:ext cx="7785647" cy="489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73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216FA-8B32-4738-9E53-C8211BA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7B353-EEA2-4647-891B-626E7950E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Di, C.Z., </a:t>
            </a:r>
            <a:r>
              <a:rPr lang="en-US" dirty="0" err="1"/>
              <a:t>Crainiceanu</a:t>
            </a:r>
            <a:r>
              <a:rPr lang="en-US" dirty="0"/>
              <a:t>, C.M., </a:t>
            </a:r>
            <a:r>
              <a:rPr lang="en-US" dirty="0" err="1"/>
              <a:t>Caffo</a:t>
            </a:r>
            <a:r>
              <a:rPr lang="en-US" dirty="0"/>
              <a:t>, B.S. and Punjabi, N.M., 2009. Multilevel functional principal component analysis. </a:t>
            </a:r>
            <a:r>
              <a:rPr lang="en-US" i="1" dirty="0"/>
              <a:t>The annals of applied statistics</a:t>
            </a:r>
            <a:r>
              <a:rPr lang="en-US" dirty="0"/>
              <a:t>, </a:t>
            </a:r>
            <a:r>
              <a:rPr lang="en-US" i="1" dirty="0"/>
              <a:t>3</a:t>
            </a:r>
            <a:r>
              <a:rPr lang="en-US" dirty="0"/>
              <a:t>(1), p.458.</a:t>
            </a:r>
          </a:p>
          <a:p>
            <a:r>
              <a:rPr lang="en-US" dirty="0"/>
              <a:t>Zipunnikov V., </a:t>
            </a:r>
            <a:r>
              <a:rPr lang="en-US" dirty="0" err="1"/>
              <a:t>Caffo</a:t>
            </a:r>
            <a:r>
              <a:rPr lang="en-US" dirty="0"/>
              <a:t> B.S., </a:t>
            </a:r>
            <a:r>
              <a:rPr lang="en-US" dirty="0" err="1"/>
              <a:t>Yousem</a:t>
            </a:r>
            <a:r>
              <a:rPr lang="en-US" dirty="0"/>
              <a:t> D.M, </a:t>
            </a:r>
            <a:r>
              <a:rPr lang="en-US" dirty="0" err="1"/>
              <a:t>Davatzikos</a:t>
            </a:r>
            <a:r>
              <a:rPr lang="en-US" dirty="0"/>
              <a:t> C., Schwartz B.S., </a:t>
            </a:r>
            <a:r>
              <a:rPr lang="en-US" dirty="0" err="1"/>
              <a:t>Crainiceanu</a:t>
            </a:r>
            <a:r>
              <a:rPr lang="en-US" dirty="0"/>
              <a:t> C. (2011),Multilevel Functional Principal Component Analysis for High-Dimensional Data. Journal of Computational and Graphical Statistics, 20(4), pp. 852-873 </a:t>
            </a:r>
          </a:p>
          <a:p>
            <a:r>
              <a:rPr lang="en-US" dirty="0" err="1"/>
              <a:t>Shou</a:t>
            </a:r>
            <a:r>
              <a:rPr lang="en-US" dirty="0"/>
              <a:t>, H., Zipunnikov, V., </a:t>
            </a:r>
            <a:r>
              <a:rPr lang="en-US" dirty="0" err="1"/>
              <a:t>Crainiceanu</a:t>
            </a:r>
            <a:r>
              <a:rPr lang="en-US" dirty="0"/>
              <a:t> C., </a:t>
            </a:r>
            <a:r>
              <a:rPr lang="en-US" dirty="0" err="1"/>
              <a:t>Greven</a:t>
            </a:r>
            <a:r>
              <a:rPr lang="en-US" dirty="0"/>
              <a:t>, S. (2015) Structured Functional Principal Component Analysis</a:t>
            </a:r>
            <a:br>
              <a:rPr lang="en-US" dirty="0"/>
            </a:br>
            <a:r>
              <a:rPr lang="en-US" dirty="0"/>
              <a:t>Biometrics, 71 (1), pp. 247-757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100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86095-5677-4DB8-9345-2C9BAE87E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16447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Multi-level Matrix-Variate Analysis</a:t>
            </a:r>
            <a:br>
              <a:rPr lang="en-US" b="1" dirty="0"/>
            </a:br>
            <a:r>
              <a:rPr lang="en-US" b="1" dirty="0"/>
              <a:t> (MMVA)</a:t>
            </a:r>
          </a:p>
        </p:txBody>
      </p:sp>
    </p:spTree>
    <p:extLst>
      <p:ext uri="{BB962C8B-B14F-4D97-AF65-F5344CB8AC3E}">
        <p14:creationId xmlns:p14="http://schemas.microsoft.com/office/powerpoint/2010/main" val="1822453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047163" cy="9144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9050"/>
          </a:xfrm>
        </p:spPr>
        <p:txBody>
          <a:bodyPr>
            <a:normAutofit/>
          </a:bodyPr>
          <a:lstStyle/>
          <a:p>
            <a:r>
              <a:rPr lang="en-US" sz="2400" b="1" dirty="0"/>
              <a:t>Heart failure </a:t>
            </a:r>
            <a:r>
              <a:rPr lang="en-US" sz="2400" dirty="0"/>
              <a:t>(HF) is a leading chronic disease in the elderly</a:t>
            </a:r>
          </a:p>
          <a:p>
            <a:r>
              <a:rPr lang="en-US" sz="2400" dirty="0"/>
              <a:t>Lifetime risk is 20% for those over age 40 in the US</a:t>
            </a:r>
          </a:p>
          <a:p>
            <a:r>
              <a:rPr lang="en-US" sz="2400" dirty="0"/>
              <a:t>HF burden exceeds $30 billion (&gt; 50% on hospitalization costs)</a:t>
            </a:r>
          </a:p>
          <a:p>
            <a:r>
              <a:rPr lang="en-US" sz="2400" dirty="0"/>
              <a:t>Identifying subjects with increased risk of hospitalization is important</a:t>
            </a:r>
          </a:p>
          <a:p>
            <a:endParaRPr lang="en-US" sz="2400" dirty="0"/>
          </a:p>
          <a:p>
            <a:endParaRPr lang="en-US" sz="2400" dirty="0"/>
          </a:p>
          <a:p>
            <a:pPr lvl="1" eaLnBrk="1" hangingPunct="1">
              <a:defRPr/>
            </a:pPr>
            <a:endParaRPr lang="en-US" sz="2000" dirty="0"/>
          </a:p>
          <a:p>
            <a:pPr lvl="1">
              <a:defRPr/>
            </a:pPr>
            <a:endParaRPr lang="en-US" sz="2000" dirty="0"/>
          </a:p>
          <a:p>
            <a:pPr lvl="1" eaLnBrk="1" hangingPunct="1">
              <a:defRPr/>
            </a:pPr>
            <a:endParaRPr lang="en-US" sz="2400" dirty="0"/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eaLnBrk="1" hangingPunct="1">
              <a:defRPr/>
            </a:pPr>
            <a:endParaRPr lang="en-US" sz="2400" dirty="0"/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378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047163" cy="9144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663" y="1035853"/>
            <a:ext cx="8229600" cy="5099050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b="1" dirty="0"/>
              <a:t>Static risk models </a:t>
            </a:r>
            <a:r>
              <a:rPr lang="en-US" sz="2400" dirty="0"/>
              <a:t>include demographics, comorbidities (</a:t>
            </a:r>
            <a:r>
              <a:rPr lang="en-US" sz="2400" dirty="0" err="1"/>
              <a:t>AFib</a:t>
            </a:r>
            <a:r>
              <a:rPr lang="en-US" sz="2400" dirty="0"/>
              <a:t>, hypertension, diabetes mellitus), income, etc.</a:t>
            </a:r>
          </a:p>
          <a:p>
            <a:r>
              <a:rPr lang="en-US" sz="2400" b="1" dirty="0"/>
              <a:t>Dynamic risk models </a:t>
            </a:r>
            <a:r>
              <a:rPr lang="en-US" sz="2400" dirty="0"/>
              <a:t>may be more accurate by including real-time data from wearables </a:t>
            </a:r>
          </a:p>
          <a:p>
            <a:r>
              <a:rPr lang="en-US" sz="2400" dirty="0"/>
              <a:t>A prospective longitudinal cohort study </a:t>
            </a:r>
            <a:r>
              <a:rPr lang="en" sz="2400" dirty="0"/>
              <a:t>Advanced Cardiac Care Center of Columbia University Medical Center</a:t>
            </a:r>
          </a:p>
          <a:p>
            <a:r>
              <a:rPr lang="en" sz="2400" dirty="0"/>
              <a:t>59 individuals with clinical diagnosis of congestive heart failure (CHF)</a:t>
            </a:r>
          </a:p>
          <a:p>
            <a:r>
              <a:rPr lang="en" sz="2400" dirty="0"/>
              <a:t> 3-9 </a:t>
            </a:r>
            <a:r>
              <a:rPr lang="en-US" sz="2400" dirty="0"/>
              <a:t>months of follow up</a:t>
            </a:r>
            <a:endParaRPr lang="en" sz="2400" dirty="0"/>
          </a:p>
          <a:p>
            <a:r>
              <a:rPr lang="en" sz="2400" dirty="0"/>
              <a:t>Actical (Respironics)</a:t>
            </a:r>
          </a:p>
          <a:p>
            <a:r>
              <a:rPr lang="en-US" sz="2400" dirty="0"/>
              <a:t>up to </a:t>
            </a:r>
            <a:r>
              <a:rPr lang="en" sz="2400" dirty="0"/>
              <a:t>one month of minute-level activity counts </a:t>
            </a:r>
          </a:p>
          <a:p>
            <a:pPr marL="0" indent="0">
              <a:buNone/>
            </a:pPr>
            <a:endParaRPr lang="en" sz="2400" dirty="0"/>
          </a:p>
          <a:p>
            <a:endParaRPr lang="en-US" sz="2400" dirty="0"/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eaLnBrk="1" hangingPunct="1">
              <a:defRPr/>
            </a:pPr>
            <a:endParaRPr lang="en-US" sz="2400" dirty="0"/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endParaRPr lang="en-US" dirty="0"/>
          </a:p>
        </p:txBody>
      </p:sp>
      <p:pic>
        <p:nvPicPr>
          <p:cNvPr id="4" name="Shape 75"/>
          <p:cNvPicPr preferRelativeResize="0">
            <a:picLocks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 bwMode="auto">
          <a:xfrm>
            <a:off x="7045916" y="4825391"/>
            <a:ext cx="1320881" cy="1395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78953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047163" cy="9144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9050"/>
          </a:xfrm>
        </p:spPr>
        <p:txBody>
          <a:bodyPr>
            <a:normAutofit/>
          </a:bodyPr>
          <a:lstStyle/>
          <a:p>
            <a:r>
              <a:rPr lang="en" sz="2400" dirty="0"/>
              <a:t>24 individuals had adverse clinical events </a:t>
            </a:r>
          </a:p>
          <a:p>
            <a:pPr lvl="1"/>
            <a:r>
              <a:rPr lang="en" sz="2000" dirty="0"/>
              <a:t>14 hospitalizations</a:t>
            </a:r>
          </a:p>
          <a:p>
            <a:pPr lvl="1"/>
            <a:r>
              <a:rPr lang="en" sz="2000" dirty="0"/>
              <a:t>10 emergency room visits</a:t>
            </a:r>
          </a:p>
          <a:p>
            <a:r>
              <a:rPr lang="en-US" sz="2400" b="1" dirty="0"/>
              <a:t>Goal</a:t>
            </a:r>
            <a:r>
              <a:rPr lang="en" sz="2400" b="1" dirty="0"/>
              <a:t>: </a:t>
            </a:r>
            <a:r>
              <a:rPr lang="en" sz="2400" dirty="0"/>
              <a:t>model within-subject pre/post event </a:t>
            </a:r>
            <a:r>
              <a:rPr lang="en-US" sz="2400" dirty="0"/>
              <a:t>change in patients status</a:t>
            </a:r>
          </a:p>
          <a:p>
            <a:r>
              <a:rPr lang="en-US" sz="2400" b="1" dirty="0"/>
              <a:t>Solution: </a:t>
            </a:r>
            <a:r>
              <a:rPr lang="en-US" sz="2400" dirty="0"/>
              <a:t>track week-to-week variability </a:t>
            </a:r>
          </a:p>
          <a:p>
            <a:pPr marL="0" indent="0">
              <a:buNone/>
            </a:pPr>
            <a:endParaRPr lang="en" sz="2400" dirty="0"/>
          </a:p>
          <a:p>
            <a:endParaRPr lang="en-US" sz="2400" dirty="0"/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eaLnBrk="1" hangingPunct="1">
              <a:defRPr/>
            </a:pPr>
            <a:endParaRPr lang="en-US" sz="2400" dirty="0"/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endParaRPr lang="en-US" dirty="0"/>
          </a:p>
        </p:txBody>
      </p:sp>
      <p:pic>
        <p:nvPicPr>
          <p:cNvPr id="5" name="Shape 75"/>
          <p:cNvPicPr preferRelativeResize="0">
            <a:picLocks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 bwMode="auto">
          <a:xfrm>
            <a:off x="6863254" y="4786367"/>
            <a:ext cx="1668902" cy="1702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7865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Minute-level activity profiles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13316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37" y="1874837"/>
            <a:ext cx="7756525" cy="397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708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No-event group subject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8349" b="2317"/>
          <a:stretch/>
        </p:blipFill>
        <p:spPr>
          <a:xfrm>
            <a:off x="744717" y="1238530"/>
            <a:ext cx="2900380" cy="53885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04228" y="1645494"/>
            <a:ext cx="3840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r>
              <a:rPr lang="en-US" dirty="0"/>
              <a:t>-    8 months of monitoring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Low week-to-week variability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Had no hospitalizations</a:t>
            </a:r>
          </a:p>
        </p:txBody>
      </p:sp>
    </p:spTree>
    <p:extLst>
      <p:ext uri="{BB962C8B-B14F-4D97-AF65-F5344CB8AC3E}">
        <p14:creationId xmlns:p14="http://schemas.microsoft.com/office/powerpoint/2010/main" val="3651660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Event-group subject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50522" b="2830"/>
          <a:stretch/>
        </p:blipFill>
        <p:spPr>
          <a:xfrm>
            <a:off x="523188" y="1210249"/>
            <a:ext cx="2831266" cy="53602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00387" y="1720909"/>
            <a:ext cx="3840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r>
              <a:rPr lang="en-US" dirty="0"/>
              <a:t>-    8 months of monitoring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High week-to-week variability</a:t>
            </a:r>
          </a:p>
          <a:p>
            <a:pPr marL="285750" indent="-285750">
              <a:buFontTx/>
              <a:buChar char="-"/>
            </a:pPr>
            <a:r>
              <a:rPr lang="en-US" b="1" dirty="0"/>
              <a:t>Had a hospitalization</a:t>
            </a:r>
          </a:p>
        </p:txBody>
      </p:sp>
    </p:spTree>
    <p:extLst>
      <p:ext uri="{BB962C8B-B14F-4D97-AF65-F5344CB8AC3E}">
        <p14:creationId xmlns:p14="http://schemas.microsoft.com/office/powerpoint/2010/main" val="1513440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C3D20-1DAF-42B9-A174-34B3FA1D2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EF12B-ED79-4B93-A537-107E5611C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Multi-level functional methods</a:t>
            </a:r>
          </a:p>
          <a:p>
            <a:r>
              <a:rPr lang="en-US" dirty="0"/>
              <a:t>Matrix-variate multi-level functional methods</a:t>
            </a:r>
          </a:p>
          <a:p>
            <a:r>
              <a:rPr lang="en-US" dirty="0"/>
              <a:t>Multi-level methods for generalized (</a:t>
            </a:r>
            <a:r>
              <a:rPr lang="en-US" dirty="0" err="1"/>
              <a:t>e.g</a:t>
            </a:r>
            <a:r>
              <a:rPr lang="en-US" dirty="0"/>
              <a:t> binary) functional curves</a:t>
            </a:r>
          </a:p>
          <a:p>
            <a:r>
              <a:rPr lang="en-US" dirty="0"/>
              <a:t>Registration of generalized (e.g. binary) functional curves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7068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98251" y="264477"/>
            <a:ext cx="8826599" cy="889409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0"/>
              </a:spcBef>
            </a:pPr>
            <a:r>
              <a:rPr lang="en" sz="3200" dirty="0"/>
              <a:t>Multilevel Matrix-Variate Analysis (MMVA)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218675" y="4601313"/>
            <a:ext cx="8397600" cy="13118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endParaRPr lang="en" sz="20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endParaRPr lang="en" sz="20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indent="-35560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Keep within-week temporal structure across days &amp; within-day</a:t>
            </a:r>
          </a:p>
          <a:p>
            <a:pPr marL="457200" indent="-35560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lang="en" dirty="0">
                <a:latin typeface="Roboto"/>
                <a:ea typeface="Roboto"/>
                <a:cs typeface="Roboto"/>
                <a:sym typeface="Roboto"/>
              </a:rPr>
              <a:t>odels subject-specific week-to-week variability</a:t>
            </a:r>
          </a:p>
          <a:p>
            <a:pPr marL="457200" indent="-35560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uses a linear mixed effect model to account for the multilevel design</a:t>
            </a:r>
          </a:p>
          <a:p>
            <a:pPr marL="457200" indent="-35560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2D structure is handled via a matrix-variate distribution</a:t>
            </a:r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131" y="1365087"/>
            <a:ext cx="6510837" cy="30250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527027"/>
      </p:ext>
    </p:extLst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047163" cy="9144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" dirty="0"/>
              <a:t>MMVA</a:t>
            </a:r>
            <a:endParaRPr lang="en-US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50" y="1740530"/>
            <a:ext cx="8229600" cy="5099050"/>
          </a:xfrm>
        </p:spPr>
        <p:txBody>
          <a:bodyPr>
            <a:normAutofit/>
          </a:bodyPr>
          <a:lstStyle/>
          <a:p>
            <a:pPr marL="457200" lvl="1" indent="0" eaLnBrk="1" hangingPunct="1">
              <a:buNone/>
              <a:defRPr/>
            </a:pPr>
            <a:r>
              <a:rPr lang="en-US" sz="2000" dirty="0"/>
              <a:t>Model:</a:t>
            </a:r>
          </a:p>
          <a:p>
            <a:pPr lvl="1">
              <a:defRPr/>
            </a:pPr>
            <a:endParaRPr lang="en-US" sz="2000" dirty="0"/>
          </a:p>
          <a:p>
            <a:pPr lvl="1" eaLnBrk="1" hangingPunct="1">
              <a:defRPr/>
            </a:pPr>
            <a:endParaRPr lang="en-US" sz="2400" dirty="0"/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endParaRPr lang="en-US" sz="2400" dirty="0"/>
          </a:p>
          <a:p>
            <a:pPr eaLnBrk="1" hangingPunct="1">
              <a:defRPr/>
            </a:pPr>
            <a:endParaRPr lang="en-US" sz="2400" dirty="0"/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r>
              <a:rPr lang="en-US" sz="2000" dirty="0"/>
              <a:t>Z follows a matrix-variate distribution:</a:t>
            </a:r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r>
              <a:rPr lang="en-US" sz="2000" dirty="0"/>
              <a:t>if</a:t>
            </a:r>
          </a:p>
        </p:txBody>
      </p:sp>
      <p:pic>
        <p:nvPicPr>
          <p:cNvPr id="5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171" y="2202331"/>
            <a:ext cx="5161293" cy="144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3750" y="3850104"/>
            <a:ext cx="2265124" cy="32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505" y="4174329"/>
            <a:ext cx="3132695" cy="347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8171" y="5279551"/>
            <a:ext cx="5605868" cy="7207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2808" y="4748375"/>
            <a:ext cx="4178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 matrix-variate distribution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9602" y="6080780"/>
            <a:ext cx="3557420" cy="33803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0955" y="6473463"/>
            <a:ext cx="3280654" cy="321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8012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MMVA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Between-subject matrix-variate distance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Within-subject matrix-variate distance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141" y="2102637"/>
            <a:ext cx="5955018" cy="784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047" y="3764082"/>
            <a:ext cx="5955018" cy="63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0934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69F5F-0944-45EC-8617-70A4E797D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MMVA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CA0B2-83DE-4B5C-92FB-A9E8BA75C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Between-subject scores </a:t>
            </a:r>
            <a:r>
              <a:rPr lang="en-US" sz="2400" dirty="0"/>
              <a:t>can be used as a “static” biomarker to enrich and potentially improve accuracy of currently used “static" risk score models.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A32F4-2D7F-4483-8A5E-FBF42D4B7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486" y="2922458"/>
            <a:ext cx="2275148" cy="37055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8ED597-4D57-4D3A-B3AB-5CC8C9B8C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717" y="3343800"/>
            <a:ext cx="5795100" cy="19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7585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69F5F-0944-45EC-8617-70A4E797D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MMVA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CA0B2-83DE-4B5C-92FB-A9E8BA75C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Within-subject scores </a:t>
            </a:r>
            <a:r>
              <a:rPr lang="en-US" sz="2400" dirty="0"/>
              <a:t>can be used as “dynamic” biomarkers that inform about weekly changes in patient status.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F90250-6726-4FDF-97C0-050D5A715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634" y="2832658"/>
            <a:ext cx="7097553" cy="347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960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458200" cy="5486400"/>
          </a:xfrm>
        </p:spPr>
        <p:txBody>
          <a:bodyPr/>
          <a:lstStyle/>
          <a:p>
            <a:pPr eaLnBrk="1" hangingPunct="1">
              <a:defRPr/>
            </a:pPr>
            <a:endParaRPr lang="en-US" sz="14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Huang, L., Bai, J., </a:t>
            </a:r>
            <a:r>
              <a:rPr lang="en-US" dirty="0" err="1"/>
              <a:t>Ivanescu</a:t>
            </a:r>
            <a:r>
              <a:rPr lang="en-US" dirty="0"/>
              <a:t>, A., Harris, T., Maurer, M., Green, P. and Zipunnikov, V., 2019. Multilevel matrix-variate analysis and its application to accelerometry-measured physical activity in clinical populations. </a:t>
            </a:r>
            <a:r>
              <a:rPr lang="en-US" i="1" dirty="0"/>
              <a:t>Journal of the American Statistical Association</a:t>
            </a:r>
            <a:r>
              <a:rPr lang="en-US" dirty="0"/>
              <a:t>, </a:t>
            </a:r>
            <a:r>
              <a:rPr lang="en-US" i="1" dirty="0"/>
              <a:t>114</a:t>
            </a:r>
            <a:r>
              <a:rPr lang="en-US" dirty="0"/>
              <a:t>(526), pp.553-564.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Data is freely available with the submission</a:t>
            </a:r>
          </a:p>
          <a:p>
            <a:pPr marL="0" indent="0">
              <a:buNone/>
            </a:pPr>
            <a:endParaRPr lang="en-US" sz="2000" dirty="0"/>
          </a:p>
          <a:p>
            <a:pPr eaLnBrk="1" hangingPunct="1">
              <a:defRPr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49992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F228C5-ED65-4BDA-969C-6A54ADA83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Multi-level Generalized Function-on-Scalar Regression and Principal Component Analysis</a:t>
            </a:r>
          </a:p>
        </p:txBody>
      </p:sp>
    </p:spTree>
    <p:extLst>
      <p:ext uri="{BB962C8B-B14F-4D97-AF65-F5344CB8AC3E}">
        <p14:creationId xmlns:p14="http://schemas.microsoft.com/office/powerpoint/2010/main" val="7406025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B78111-453C-4037-9F1D-DCEE3E821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811673"/>
            <a:ext cx="7860960" cy="523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972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1">
            <a:extLst>
              <a:ext uri="{FF2B5EF4-FFF2-40B4-BE49-F238E27FC236}">
                <a16:creationId xmlns:a16="http://schemas.microsoft.com/office/drawing/2014/main" id="{4F84E63E-B12F-49F7-BC12-CF8F5BA05E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26525" cy="554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57942-C3C3-45DB-AB28-CA7494AB7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096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0" y="1643063"/>
            <a:ext cx="8902700" cy="467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449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86095-5677-4DB8-9345-2C9BAE87E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16447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Multi-level functional principal component analysis</a:t>
            </a:r>
            <a:br>
              <a:rPr lang="en-US" b="1" dirty="0"/>
            </a:br>
            <a:r>
              <a:rPr lang="en-US" b="1" dirty="0"/>
              <a:t> (MFPCA)</a:t>
            </a:r>
          </a:p>
        </p:txBody>
      </p:sp>
    </p:spTree>
    <p:extLst>
      <p:ext uri="{BB962C8B-B14F-4D97-AF65-F5344CB8AC3E}">
        <p14:creationId xmlns:p14="http://schemas.microsoft.com/office/powerpoint/2010/main" val="32579103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0713"/>
            <a:ext cx="8888413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5" name="Title 1"/>
          <p:cNvSpPr txBox="1">
            <a:spLocks/>
          </p:cNvSpPr>
          <p:nvPr/>
        </p:nvSpPr>
        <p:spPr bwMode="auto">
          <a:xfrm>
            <a:off x="376238" y="6138863"/>
            <a:ext cx="8624887" cy="566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190300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1604963"/>
            <a:ext cx="8670925" cy="503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117462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75" y="2244725"/>
            <a:ext cx="8469313" cy="3802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84569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87386-C0F9-494F-B385-97D8133A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DA828-72CE-4AD2-83FF-B359EC815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Goldsmith, J., Zipunnikov, V, </a:t>
            </a:r>
            <a:r>
              <a:rPr lang="en-US" dirty="0" err="1"/>
              <a:t>Schrack</a:t>
            </a:r>
            <a:r>
              <a:rPr lang="en-US" dirty="0"/>
              <a:t>, J., Generalized Multilevel Function-on-Scalar Regression and Principal Component Analysis</a:t>
            </a:r>
            <a:br>
              <a:rPr lang="en-US" dirty="0"/>
            </a:br>
            <a:r>
              <a:rPr lang="en-US" dirty="0"/>
              <a:t>Biometrics, 71 (2), pp. 344-353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3497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8BFDB6-F4E6-4E61-B66A-FE572CBBA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25" y="149484"/>
            <a:ext cx="9218059" cy="73021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Registration of binary (0/1) actigraphy profiles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2B978-E119-4C46-8528-EE2E005D88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548D99-5757-D748-92C4-AFCB3BADA673}" type="slidenum">
              <a:rPr lang="en-US" altLang="en-US" smtClean="0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51440-7C3F-41D5-BE50-5C31C8964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5900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FE4753-1C3D-4BD1-8552-A6A44769E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3289" y="1777941"/>
            <a:ext cx="6286277" cy="281192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D8BFDB6-F4E6-4E61-B66A-FE572CBBA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25" y="149484"/>
            <a:ext cx="9218059" cy="73021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Registration of binary (0/1) actigraphy profiles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2B978-E119-4C46-8528-EE2E005D88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548D99-5757-D748-92C4-AFCB3BADA673}" type="slidenum">
              <a:rPr lang="en-US" altLang="en-US" smtClean="0"/>
              <a:pPr>
                <a:defRPr/>
              </a:pPr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49371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8BFDB6-F4E6-4E61-B66A-FE572CBBA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25" y="149484"/>
            <a:ext cx="9218059" cy="73021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/>
              <a:t>Registration of binary (0/1) actigraphy profiles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2B978-E119-4C46-8528-EE2E005D88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548D99-5757-D748-92C4-AFCB3BADA673}" type="slidenum">
              <a:rPr lang="en-US" altLang="en-US" smtClean="0"/>
              <a:pPr>
                <a:defRPr/>
              </a:pPr>
              <a:t>36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53FE5E-2D07-472A-A5A2-E86B9B892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955" y="1584115"/>
            <a:ext cx="6708275" cy="234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98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D08A4-C212-41EA-9700-A3300ED58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EFB10-AD62-4CDF-92A5-909CEC965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Wrobel, J., Zipunnikov, V., </a:t>
            </a:r>
            <a:r>
              <a:rPr lang="en-US" dirty="0" err="1"/>
              <a:t>Schrack</a:t>
            </a:r>
            <a:r>
              <a:rPr lang="en-US" dirty="0"/>
              <a:t>, J. and Goldsmith, J., 2019. Registration for exponential family functional data. </a:t>
            </a:r>
            <a:r>
              <a:rPr lang="en-US" i="1" dirty="0"/>
              <a:t>Biometrics</a:t>
            </a:r>
            <a:r>
              <a:rPr lang="en-US" dirty="0"/>
              <a:t>, </a:t>
            </a:r>
            <a:r>
              <a:rPr lang="en-US" i="1" dirty="0"/>
              <a:t>75</a:t>
            </a:r>
            <a:r>
              <a:rPr lang="en-US" dirty="0"/>
              <a:t>(1), pp.48-57.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459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806499-594F-4CD3-8EBD-D384BDF4D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54" y="877185"/>
            <a:ext cx="8404333" cy="536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243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6CFCE3-C442-4CE7-BAD7-81D1CD29E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759"/>
            <a:ext cx="9144000" cy="657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733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78C226-A9D3-4FC6-AA69-41AB8CCF2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866"/>
            <a:ext cx="9144000" cy="554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908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8601B0-3917-4AC5-9103-CC2D09745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0553"/>
            <a:ext cx="9144000" cy="5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598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12BA18-BF6E-47B6-930A-0EAE15665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6472"/>
            <a:ext cx="9144000" cy="582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36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5EF948-15FB-44B9-8806-505ABC595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4574"/>
            <a:ext cx="9144000" cy="586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386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41857</TotalTime>
  <Words>553</Words>
  <Application>Microsoft Office PowerPoint</Application>
  <PresentationFormat>On-screen Show (4:3)</PresentationFormat>
  <Paragraphs>110</Paragraphs>
  <Slides>37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Roboto</vt:lpstr>
      <vt:lpstr>Office Theme</vt:lpstr>
      <vt:lpstr>Wearables: other functional approaches</vt:lpstr>
      <vt:lpstr>Overview</vt:lpstr>
      <vt:lpstr>Multi-level functional principal component analysis  (MFPCA)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Multi-level Matrix-Variate Analysis  (MMVA)</vt:lpstr>
      <vt:lpstr>Background</vt:lpstr>
      <vt:lpstr>Background</vt:lpstr>
      <vt:lpstr>Background</vt:lpstr>
      <vt:lpstr>Minute-level activity profiles</vt:lpstr>
      <vt:lpstr>No-event group subject</vt:lpstr>
      <vt:lpstr>Event-group subject</vt:lpstr>
      <vt:lpstr>Multilevel Matrix-Variate Analysis (MMVA)</vt:lpstr>
      <vt:lpstr>MMVA</vt:lpstr>
      <vt:lpstr>MMVA</vt:lpstr>
      <vt:lpstr>MMVA</vt:lpstr>
      <vt:lpstr>MMVA</vt:lpstr>
      <vt:lpstr>Reference</vt:lpstr>
      <vt:lpstr>Multi-level Generalized Function-on-Scalar Regression and Principal Component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References:</vt:lpstr>
      <vt:lpstr>Registration of binary (0/1) actigraphy profiles</vt:lpstr>
      <vt:lpstr>Registration of binary (0/1) actigraphy profiles</vt:lpstr>
      <vt:lpstr>Registration of binary (0/1) actigraphy profiles</vt:lpstr>
      <vt:lpstr>References:</vt:lpstr>
    </vt:vector>
  </TitlesOfParts>
  <Company>JHSPH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Aging, Energy, and Accelerometry</dc:title>
  <dc:creator>Jennifer Schrack</dc:creator>
  <cp:lastModifiedBy>Vadim Zipunnikov</cp:lastModifiedBy>
  <cp:revision>735</cp:revision>
  <cp:lastPrinted>2016-09-20T13:17:34Z</cp:lastPrinted>
  <dcterms:created xsi:type="dcterms:W3CDTF">2012-09-07T17:26:04Z</dcterms:created>
  <dcterms:modified xsi:type="dcterms:W3CDTF">2019-07-28T03:02:14Z</dcterms:modified>
</cp:coreProperties>
</file>

<file path=docProps/thumbnail.jpeg>
</file>